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6014" autoAdjust="0"/>
    <p:restoredTop sz="94660"/>
  </p:normalViewPr>
  <p:slideViewPr>
    <p:cSldViewPr snapToGrid="0">
      <p:cViewPr>
        <p:scale>
          <a:sx n="97" d="100"/>
          <a:sy n="97" d="100"/>
        </p:scale>
        <p:origin x="-1014" y="-1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71673A3-95D8-4700-92FF-BD730A31A3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3394C5E5-68D7-498A-8FF7-A8EEAFFA0D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92E27F3-8020-491D-8F73-3D2EC15FE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7850C-95C2-4E27-9A9A-04136CECB5AF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80B43B3-1D56-4CE7-A8C6-06F809416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702A43B-42C8-4B7D-AE0C-36292B4FF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34158-C3D9-4C05-9D0D-FE4D203EBE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8457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285458D-91B0-4C83-8BDF-FD6FE8E7C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C471D163-4988-4129-BA92-C60EE55BA2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CD45526-B671-408B-9CD7-283DB6E5E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7850C-95C2-4E27-9A9A-04136CECB5AF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AEC76FC-0DBD-49D1-BEB7-5FF7C8FF5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B3BB353-C658-4E92-A6ED-0073262B4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34158-C3D9-4C05-9D0D-FE4D203EBE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5440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6A61FE5B-73DE-417E-8D75-C952DCF4E6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AAED1B7A-EFA8-4CE4-8153-5F879E9AB0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EA629FA-A9CA-4056-B5D2-97EC6952B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7850C-95C2-4E27-9A9A-04136CECB5AF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5138515-AC39-4DAC-BB16-B92BFC554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90F509D-7FBB-4771-9CA2-894BC2234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34158-C3D9-4C05-9D0D-FE4D203EBE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9216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B78CAB6-DE14-4595-8D46-9FB39EA5C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8580A6E-2512-428C-8BEA-62C474C096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011B409-AAF0-4FB8-8169-08297BFD0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7850C-95C2-4E27-9A9A-04136CECB5AF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BED4102-6742-45DC-A829-BD3B9CAF8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36EF323-31BF-4BD2-B0CD-68D64FBEC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34158-C3D9-4C05-9D0D-FE4D203EBE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8754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9EB31E8-D141-412D-94A9-3AFC954BE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F67B92B-CD8C-4D6F-BA43-49318C2407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38C272B-4191-4117-973B-B63A2F101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7850C-95C2-4E27-9A9A-04136CECB5AF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A95D391-848A-497F-907A-6D3D7D0E4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472E046-3AE6-45B7-A209-8C59CAE35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34158-C3D9-4C05-9D0D-FE4D203EBE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66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B2819DC-00E4-4CE7-B0FA-A02DE4175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AFBCF6D-8D51-401F-9AA3-D48483A12B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20B966E9-FCE7-4D4D-B307-17C921FDB1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782A27C-D636-4352-AD63-722471D4E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7850C-95C2-4E27-9A9A-04136CECB5AF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1EC9450-D916-4E0B-B877-2963F5A5F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8B28486-5CA0-4A14-852C-4A79429DD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34158-C3D9-4C05-9D0D-FE4D203EBE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384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E413727-29BE-4A64-B8A7-DB59A4512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8E93D26-5CFE-4976-85AF-9FB9C21337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8992CF07-BD49-455E-83FB-B4999C14A8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99D11580-E320-43E4-B990-E0014B7AB1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FB711962-A718-4848-8691-E0D959E92A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564FF71C-55C4-436D-A902-713F74CA1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7850C-95C2-4E27-9A9A-04136CECB5AF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16CEAAAB-8280-4032-A9F7-0F10AE677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525EE417-C743-4C4B-9C22-EC42F6631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34158-C3D9-4C05-9D0D-FE4D203EBE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3229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6396258-D93F-4549-9697-2B8A86F42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5A5D6E56-62DD-4E3F-B30D-BAE85BBBC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7850C-95C2-4E27-9A9A-04136CECB5AF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FF620EDA-1C61-4120-B4D9-FF7D85592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E0A81E02-76B3-40FC-8567-EC1387B52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34158-C3D9-4C05-9D0D-FE4D203EBE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642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7CB067C8-7308-446A-BD1E-82B4A1DD0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7850C-95C2-4E27-9A9A-04136CECB5AF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44247FB4-334A-4DA4-87B6-E98432100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2E5D5640-B2F0-44B0-AA46-CCC06664F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34158-C3D9-4C05-9D0D-FE4D203EBE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8196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611837F-BB58-4DBD-ABFB-50D3F4F35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8CD00AE-262D-43DB-B3D8-E40C5E26BE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B73057E0-93C3-492F-9379-C3FE024EE0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91BB10C-83CB-4052-BA0C-B7C0CB73A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7850C-95C2-4E27-9A9A-04136CECB5AF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9EF36EA-386B-4CFF-9C71-E240256CB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0280D99-AFC9-444E-9CD4-E6E4952E9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34158-C3D9-4C05-9D0D-FE4D203EBE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308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EBE6A04-4FC0-4EEB-AEFA-1DFE3B42E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363DF94B-6566-4426-B37D-D21610996A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30912D70-9455-4B74-8352-9C298839C2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F4E6C4F-BFF6-4324-BADC-30A70CDA8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7850C-95C2-4E27-9A9A-04136CECB5AF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948B59B-877D-48A3-B141-BE290B989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8336022-4C75-4B7C-8507-C89EB3910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34158-C3D9-4C05-9D0D-FE4D203EBE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3068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C8EDB6E-AFB6-4A68-B5B2-4A2552418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AABE53F-0253-49FC-9B37-1B8DA0D98A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7BFFDB3-01B2-4DCB-B35B-CAFFDFFD73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67850C-95C2-4E27-9A9A-04136CECB5AF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ADC6DD9-5FA3-4F90-9ABC-B194674B7E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AA4B8B9-8B77-4E17-B976-02F5F7585F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234158-C3D9-4C05-9D0D-FE4D203EBE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4658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AD8E6E6-F54F-4313-B5EA-6A8DE1F743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8960" y="0"/>
            <a:ext cx="12760960" cy="6890918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lumMod val="85000"/>
                <a:alpha val="40000"/>
              </a:scheme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7232429" y="6008728"/>
            <a:ext cx="12760960" cy="6968358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02477" y="740979"/>
            <a:ext cx="10565524" cy="163121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pPr algn="just"/>
            <a:r>
              <a:rPr lang="ru-RU" sz="2000" i="1" dirty="0" smtClean="0"/>
              <a:t>	По информации УМВД России по Красносельскому району г. Санкт-Петербурга </a:t>
            </a:r>
            <a:br>
              <a:rPr lang="ru-RU" sz="2000" i="1" dirty="0" smtClean="0"/>
            </a:br>
            <a:r>
              <a:rPr lang="ru-RU" sz="2000" i="1" dirty="0" smtClean="0"/>
              <a:t>в </a:t>
            </a:r>
            <a:r>
              <a:rPr lang="en-US" sz="2000" i="1" dirty="0" smtClean="0"/>
              <a:t>I </a:t>
            </a:r>
            <a:r>
              <a:rPr lang="ru-RU" sz="2000" i="1" dirty="0" smtClean="0"/>
              <a:t>квартале 2024 года увеличилось количество преступлений, совершенных </a:t>
            </a:r>
            <a:br>
              <a:rPr lang="ru-RU" sz="2000" i="1" dirty="0" smtClean="0"/>
            </a:br>
            <a:r>
              <a:rPr lang="ru-RU" sz="2000" i="1" dirty="0" smtClean="0"/>
              <a:t>с </a:t>
            </a:r>
            <a:r>
              <a:rPr lang="ru-RU" sz="2000" i="1" dirty="0"/>
              <a:t>использованием </a:t>
            </a:r>
            <a:r>
              <a:rPr lang="ru-RU" sz="2000" i="1" dirty="0" smtClean="0"/>
              <a:t>компьютерных и </a:t>
            </a:r>
            <a:r>
              <a:rPr lang="ru-RU" sz="2000" i="1" dirty="0"/>
              <a:t>телекоммуникационных </a:t>
            </a:r>
            <a:r>
              <a:rPr lang="ru-RU" sz="2000" i="1" dirty="0" smtClean="0"/>
              <a:t>технологий. Данный вид преступлений по-прежнему остается крайне актуальным в характеристике криминогенной обстановки района.  </a:t>
            </a:r>
            <a:endParaRPr lang="ru-RU" sz="2000" i="1" dirty="0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2041635" y="299545"/>
            <a:ext cx="7638394" cy="504680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Уважаемые граждане!</a:t>
            </a:r>
            <a:endParaRPr kumimoji="0" lang="ru-RU" sz="3600" b="1" i="1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2477" y="2449635"/>
            <a:ext cx="8000999" cy="444128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1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1">
                  <a:lumMod val="40000"/>
                  <a:lumOff val="60000"/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ВАЖНО ЗНАТЬ!</a:t>
            </a:r>
          </a:p>
          <a:p>
            <a:pPr algn="just"/>
            <a:r>
              <a:rPr lang="ru-RU" b="1" i="1" dirty="0">
                <a:solidFill>
                  <a:srgbClr val="FF0000"/>
                </a:solidFill>
              </a:rPr>
              <a:t>	</a:t>
            </a:r>
            <a:r>
              <a:rPr lang="ru-RU" i="1" dirty="0" smtClean="0">
                <a:solidFill>
                  <a:schemeClr val="tx1"/>
                </a:solidFill>
              </a:rPr>
              <a:t>Хищения денежных средств осуществляются, как правило, под </a:t>
            </a:r>
            <a:r>
              <a:rPr lang="ru-RU" i="1" dirty="0">
                <a:solidFill>
                  <a:schemeClr val="tx1"/>
                </a:solidFill>
              </a:rPr>
              <a:t>видом звонков сотрудников безопасности и технической поддержки банков, сотрудников правоохранительной </a:t>
            </a:r>
            <a:r>
              <a:rPr lang="ru-RU" i="1" dirty="0" smtClean="0">
                <a:solidFill>
                  <a:schemeClr val="tx1"/>
                </a:solidFill>
              </a:rPr>
              <a:t>системы, близких родственников и т.д.  </a:t>
            </a:r>
          </a:p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ПРАВИЛО:</a:t>
            </a:r>
          </a:p>
          <a:p>
            <a:pPr marL="285750" indent="-285750" algn="ctr">
              <a:buFontTx/>
              <a:buChar char="-"/>
            </a:pPr>
            <a:r>
              <a:rPr lang="ru-RU" i="1" dirty="0" smtClean="0">
                <a:solidFill>
                  <a:schemeClr val="tx1"/>
                </a:solidFill>
              </a:rPr>
              <a:t>незамедлительно прервать разговор;</a:t>
            </a:r>
          </a:p>
          <a:p>
            <a:pPr marL="285750" indent="-285750" algn="ctr">
              <a:buFontTx/>
              <a:buChar char="-"/>
            </a:pPr>
            <a:r>
              <a:rPr lang="ru-RU" i="1" dirty="0" smtClean="0">
                <a:solidFill>
                  <a:schemeClr val="tx1"/>
                </a:solidFill>
              </a:rPr>
              <a:t> ни в коем случае не сообщать свои персональные данные, реквизиты счетов, ПИН-коды банковских карт;</a:t>
            </a:r>
          </a:p>
          <a:p>
            <a:pPr marL="285750" indent="-285750" algn="ctr">
              <a:buFontTx/>
              <a:buChar char="-"/>
            </a:pPr>
            <a:r>
              <a:rPr lang="ru-RU" i="1" dirty="0">
                <a:solidFill>
                  <a:schemeClr val="tx1"/>
                </a:solidFill>
              </a:rPr>
              <a:t>н</a:t>
            </a:r>
            <a:r>
              <a:rPr lang="ru-RU" i="1" dirty="0" smtClean="0">
                <a:solidFill>
                  <a:schemeClr val="tx1"/>
                </a:solidFill>
              </a:rPr>
              <a:t>и при каких условиях не выполнять инструкции звонящего (осуществлять переводы денежных средств, оформлять кредиты </a:t>
            </a:r>
          </a:p>
          <a:p>
            <a:pPr algn="ctr"/>
            <a:r>
              <a:rPr lang="ru-RU" i="1" dirty="0" smtClean="0">
                <a:solidFill>
                  <a:schemeClr val="tx1"/>
                </a:solidFill>
              </a:rPr>
              <a:t>и т.д.);</a:t>
            </a:r>
          </a:p>
          <a:p>
            <a:pPr marL="285750" indent="-285750" algn="ctr">
              <a:buFontTx/>
              <a:buChar char="-"/>
            </a:pPr>
            <a:r>
              <a:rPr lang="ru-RU" i="1" dirty="0">
                <a:solidFill>
                  <a:schemeClr val="tx1"/>
                </a:solidFill>
              </a:rPr>
              <a:t>п</a:t>
            </a:r>
            <a:r>
              <a:rPr lang="ru-RU" i="1" dirty="0" smtClean="0">
                <a:solidFill>
                  <a:schemeClr val="tx1"/>
                </a:solidFill>
              </a:rPr>
              <a:t>ерезвонить родственнику, от лица которого поступил звонок </a:t>
            </a:r>
          </a:p>
          <a:p>
            <a:pPr algn="ctr"/>
            <a:r>
              <a:rPr lang="ru-RU" i="1" dirty="0" smtClean="0">
                <a:solidFill>
                  <a:schemeClr val="tx1"/>
                </a:solidFill>
              </a:rPr>
              <a:t>и перепроверить информацию.</a:t>
            </a:r>
          </a:p>
          <a:p>
            <a:pPr algn="ctr"/>
            <a:endParaRPr lang="ru-RU" i="1" dirty="0" smtClean="0">
              <a:solidFill>
                <a:schemeClr val="tx1"/>
              </a:solidFill>
            </a:endParaRPr>
          </a:p>
          <a:p>
            <a:pPr algn="ctr"/>
            <a:r>
              <a:rPr lang="ru-RU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Будьте бдительны! Не дайте себя обмануть!</a:t>
            </a:r>
            <a:endParaRPr lang="ru-RU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899634" y="2601310"/>
            <a:ext cx="3105807" cy="402020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1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1">
                  <a:lumMod val="40000"/>
                  <a:lumOff val="60000"/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О фактах мошенничества необходимо сообщать 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в правоохранительные органы по телефонам:</a:t>
            </a:r>
          </a:p>
          <a:p>
            <a:pPr marL="285750" indent="-285750" algn="ctr">
              <a:buFontTx/>
              <a:buChar char="-"/>
            </a:pPr>
            <a:r>
              <a:rPr lang="ru-RU" b="1" i="1" dirty="0" smtClean="0">
                <a:solidFill>
                  <a:schemeClr val="tx1"/>
                </a:solidFill>
              </a:rPr>
              <a:t>112 (02);</a:t>
            </a:r>
          </a:p>
          <a:p>
            <a:pPr marL="285750" indent="-285750" algn="ctr">
              <a:buFontTx/>
              <a:buChar char="-"/>
            </a:pPr>
            <a:r>
              <a:rPr lang="ru-RU" b="1" i="1" dirty="0" smtClean="0">
                <a:solidFill>
                  <a:schemeClr val="tx1"/>
                </a:solidFill>
              </a:rPr>
              <a:t>573-53-60;</a:t>
            </a:r>
          </a:p>
          <a:p>
            <a:pPr marL="285750" indent="-285750" algn="ctr">
              <a:buFontTx/>
              <a:buChar char="-"/>
            </a:pPr>
            <a:r>
              <a:rPr lang="ru-RU" b="1" i="1" dirty="0">
                <a:solidFill>
                  <a:schemeClr val="tx1"/>
                </a:solidFill>
              </a:rPr>
              <a:t>л</a:t>
            </a:r>
            <a:r>
              <a:rPr lang="ru-RU" b="1" i="1" dirty="0" smtClean="0">
                <a:solidFill>
                  <a:schemeClr val="tx1"/>
                </a:solidFill>
              </a:rPr>
              <a:t>ибо в дежурную часть территориального отдела полиции.</a:t>
            </a:r>
            <a:endParaRPr lang="ru-RU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12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861</TotalTime>
  <Words>31</Words>
  <Application>Microsoft Office PowerPoint</Application>
  <PresentationFormat>Произвольный</PresentationFormat>
  <Paragraphs>18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Барабаш Георгий Михайлович</dc:creator>
  <cp:lastModifiedBy>Пользователь</cp:lastModifiedBy>
  <cp:revision>36</cp:revision>
  <cp:lastPrinted>2024-05-15T08:48:25Z</cp:lastPrinted>
  <dcterms:created xsi:type="dcterms:W3CDTF">2023-12-12T13:46:40Z</dcterms:created>
  <dcterms:modified xsi:type="dcterms:W3CDTF">2024-05-29T10:15:14Z</dcterms:modified>
</cp:coreProperties>
</file>